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2"/>
    <p:sldId id="1009" r:id="rId3"/>
    <p:sldId id="1017" r:id="rId4"/>
    <p:sldId id="1027" r:id="rId5"/>
    <p:sldId id="1015" r:id="rId6"/>
    <p:sldId id="1030" r:id="rId7"/>
    <p:sldId id="1031" r:id="rId8"/>
    <p:sldId id="1032" r:id="rId9"/>
    <p:sldId id="1033" r:id="rId10"/>
    <p:sldId id="1021" r:id="rId11"/>
    <p:sldId id="1048" r:id="rId12"/>
    <p:sldId id="1040" r:id="rId13"/>
    <p:sldId id="1041" r:id="rId14"/>
    <p:sldId id="1022" r:id="rId15"/>
    <p:sldId id="1045" r:id="rId16"/>
    <p:sldId id="1042" r:id="rId17"/>
    <p:sldId id="1016" r:id="rId18"/>
    <p:sldId id="1023" r:id="rId19"/>
    <p:sldId id="1034" r:id="rId20"/>
    <p:sldId id="1035" r:id="rId21"/>
    <p:sldId id="1047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I want to go to Shanghai.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246530"/>
          </a:xfrm>
        </p:spPr>
        <p:txBody>
          <a:bodyPr/>
          <a:lstStyle/>
          <a:p>
            <a:pPr hangingPunct="0">
              <a:tabLst>
                <a:tab pos="3227388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小明正在制作介绍中国城市的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PPT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请帮他选出与下列句子描述相符的图片。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93875" indent="-1793875"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city is very big and very famous. It’s the capital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93875" indent="-1793875" hangingPunct="0">
              <a:tabLst>
                <a:tab pos="4231005" algn="l"/>
                <a:tab pos="819150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EDBFFD9-CDBE-E5F8-669A-914557635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54" y="877568"/>
            <a:ext cx="2501265" cy="4032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C58FF368-2513-E774-2A27-F209550C0D6D}"/>
              </a:ext>
            </a:extLst>
          </p:cNvPr>
          <p:cNvSpPr txBox="1"/>
          <p:nvPr/>
        </p:nvSpPr>
        <p:spPr>
          <a:xfrm>
            <a:off x="973846" y="2080671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6" name="内容占位符 12">
            <a:extLst>
              <a:ext uri="{FF2B5EF4-FFF2-40B4-BE49-F238E27FC236}">
                <a16:creationId xmlns:a16="http://schemas.microsoft.com/office/drawing/2014/main" id="{B86AB09E-D0E8-1627-94B3-F9228B4F91DA}"/>
              </a:ext>
            </a:extLst>
          </p:cNvPr>
          <p:cNvSpPr txBox="1">
            <a:spLocks/>
          </p:cNvSpPr>
          <p:nvPr/>
        </p:nvSpPr>
        <p:spPr bwMode="auto">
          <a:xfrm>
            <a:off x="473438" y="5445224"/>
            <a:ext cx="112606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这座城市非常大并且很有名。它是中国的首都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zxc204.jpg" descr="id:2147494770;FounderCES">
            <a:extLst>
              <a:ext uri="{FF2B5EF4-FFF2-40B4-BE49-F238E27FC236}">
                <a16:creationId xmlns:a16="http://schemas.microsoft.com/office/drawing/2014/main" id="{1E2A9F3E-D6D0-D723-A712-8F7E89B55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005" y="3427437"/>
            <a:ext cx="2088232" cy="1365092"/>
          </a:xfrm>
          <a:prstGeom prst="rect">
            <a:avLst/>
          </a:prstGeom>
        </p:spPr>
      </p:pic>
      <p:pic>
        <p:nvPicPr>
          <p:cNvPr id="11" name="zxc205.jpg" descr="id:2147494777;FounderCES">
            <a:extLst>
              <a:ext uri="{FF2B5EF4-FFF2-40B4-BE49-F238E27FC236}">
                <a16:creationId xmlns:a16="http://schemas.microsoft.com/office/drawing/2014/main" id="{275B4DD9-3F26-333F-3F81-C8CFAADD5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524" y="3356992"/>
            <a:ext cx="2384254" cy="1435537"/>
          </a:xfrm>
          <a:prstGeom prst="rect">
            <a:avLst/>
          </a:prstGeom>
        </p:spPr>
      </p:pic>
      <p:pic>
        <p:nvPicPr>
          <p:cNvPr id="12" name="zxc206.jpg" descr="id:2147494784;FounderCES">
            <a:extLst>
              <a:ext uri="{FF2B5EF4-FFF2-40B4-BE49-F238E27FC236}">
                <a16:creationId xmlns:a16="http://schemas.microsoft.com/office/drawing/2014/main" id="{410106D1-16D0-53EF-AFAB-19C8A1D6A5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6518" y="3674224"/>
            <a:ext cx="2244705" cy="1160508"/>
          </a:xfrm>
          <a:prstGeom prst="rect">
            <a:avLst/>
          </a:prstGeom>
        </p:spPr>
      </p:pic>
      <p:pic>
        <p:nvPicPr>
          <p:cNvPr id="13" name="zxc207.jpg" descr="id:2147494791;FounderCES">
            <a:extLst>
              <a:ext uri="{FF2B5EF4-FFF2-40B4-BE49-F238E27FC236}">
                <a16:creationId xmlns:a16="http://schemas.microsoft.com/office/drawing/2014/main" id="{021B269C-CB12-9EE5-782D-C1B87E3825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1510" y="3356992"/>
            <a:ext cx="1582553" cy="151216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259079" y="4768244"/>
            <a:ext cx="93087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tabLst>
                <a:tab pos="1793875" algn="l"/>
                <a:tab pos="4211638" algn="l"/>
                <a:tab pos="6638925" algn="l"/>
                <a:tab pos="9056688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B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C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D 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79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303177"/>
          </a:xfrm>
        </p:spPr>
        <p:txBody>
          <a:bodyPr/>
          <a:lstStyle/>
          <a:p>
            <a:pPr marL="1793875" indent="-1793875" hangingPunct="0">
              <a:tabLst>
                <a:tab pos="4231005" algn="l"/>
                <a:tab pos="81915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in the northeast of China. It is very cold but beautiful. It is called “the City of 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3589A13-4B10-408D-87B1-FAEB04482D66}"/>
              </a:ext>
            </a:extLst>
          </p:cNvPr>
          <p:cNvSpPr txBox="1"/>
          <p:nvPr/>
        </p:nvSpPr>
        <p:spPr>
          <a:xfrm>
            <a:off x="419719" y="4478006"/>
            <a:ext cx="11368118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sz="2800" b="1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它在中国的东北。它很冷但是很美。它被称为</a:t>
            </a:r>
            <a:r>
              <a:rPr lang="en-US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冰城</a:t>
            </a:r>
            <a:r>
              <a:rPr lang="en-US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800" b="1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3F5336E-46A1-CB5A-4778-9E5A2F316C23}"/>
              </a:ext>
            </a:extLst>
          </p:cNvPr>
          <p:cNvSpPr txBox="1"/>
          <p:nvPr/>
        </p:nvSpPr>
        <p:spPr>
          <a:xfrm>
            <a:off x="910630" y="836712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9" name="zxc204.jpg" descr="id:2147494770;FounderCES">
            <a:extLst>
              <a:ext uri="{FF2B5EF4-FFF2-40B4-BE49-F238E27FC236}">
                <a16:creationId xmlns:a16="http://schemas.microsoft.com/office/drawing/2014/main" id="{1E2A9F3E-D6D0-D723-A712-8F7E89B55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005" y="2347317"/>
            <a:ext cx="2088232" cy="1365092"/>
          </a:xfrm>
          <a:prstGeom prst="rect">
            <a:avLst/>
          </a:prstGeom>
        </p:spPr>
      </p:pic>
      <p:pic>
        <p:nvPicPr>
          <p:cNvPr id="11" name="zxc205.jpg" descr="id:2147494777;FounderCES">
            <a:extLst>
              <a:ext uri="{FF2B5EF4-FFF2-40B4-BE49-F238E27FC236}">
                <a16:creationId xmlns:a16="http://schemas.microsoft.com/office/drawing/2014/main" id="{275B4DD9-3F26-333F-3F81-C8CFAADD5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524" y="2276872"/>
            <a:ext cx="2384254" cy="1435537"/>
          </a:xfrm>
          <a:prstGeom prst="rect">
            <a:avLst/>
          </a:prstGeom>
        </p:spPr>
      </p:pic>
      <p:pic>
        <p:nvPicPr>
          <p:cNvPr id="12" name="zxc206.jpg" descr="id:2147494784;FounderCES">
            <a:extLst>
              <a:ext uri="{FF2B5EF4-FFF2-40B4-BE49-F238E27FC236}">
                <a16:creationId xmlns:a16="http://schemas.microsoft.com/office/drawing/2014/main" id="{410106D1-16D0-53EF-AFAB-19C8A1D6A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518" y="2594104"/>
            <a:ext cx="2244705" cy="1160508"/>
          </a:xfrm>
          <a:prstGeom prst="rect">
            <a:avLst/>
          </a:prstGeom>
        </p:spPr>
      </p:pic>
      <p:pic>
        <p:nvPicPr>
          <p:cNvPr id="13" name="zxc207.jpg" descr="id:2147494791;FounderCES">
            <a:extLst>
              <a:ext uri="{FF2B5EF4-FFF2-40B4-BE49-F238E27FC236}">
                <a16:creationId xmlns:a16="http://schemas.microsoft.com/office/drawing/2014/main" id="{021B269C-CB12-9EE5-782D-C1B87E3825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1510" y="2276872"/>
            <a:ext cx="1582553" cy="151216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259079" y="3688124"/>
            <a:ext cx="93087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tabLst>
                <a:tab pos="1793875" algn="l"/>
                <a:tab pos="4211638" algn="l"/>
                <a:tab pos="6638925" algn="l"/>
                <a:tab pos="9056688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B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C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D 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36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949508"/>
          </a:xfrm>
        </p:spPr>
        <p:txBody>
          <a:bodyPr/>
          <a:lstStyle/>
          <a:p>
            <a:pPr marL="1704975" indent="-1704975"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famous. It’s called “the shopping paradise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People like going shopping there. There is a Disneyland in the city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5">
            <a:extLst>
              <a:ext uri="{FF2B5EF4-FFF2-40B4-BE49-F238E27FC236}">
                <a16:creationId xmlns:a16="http://schemas.microsoft.com/office/drawing/2014/main" id="{36250A10-71F8-0D66-D90F-2213CBABF1D0}"/>
              </a:ext>
            </a:extLst>
          </p:cNvPr>
          <p:cNvSpPr txBox="1">
            <a:spLocks/>
          </p:cNvSpPr>
          <p:nvPr/>
        </p:nvSpPr>
        <p:spPr bwMode="auto">
          <a:xfrm>
            <a:off x="513254" y="51501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它非常有名。它被称作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购物天堂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。人们喜欢去那里购物。在这个城市有一座迪士尼乐园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4C2D59C-FC81-34A4-5FBD-A51B31B9B930}"/>
              </a:ext>
            </a:extLst>
          </p:cNvPr>
          <p:cNvSpPr txBox="1"/>
          <p:nvPr/>
        </p:nvSpPr>
        <p:spPr>
          <a:xfrm>
            <a:off x="956262" y="889929"/>
            <a:ext cx="3864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pic>
        <p:nvPicPr>
          <p:cNvPr id="5" name="zxc204.jpg" descr="id:2147494770;FounderCES">
            <a:extLst>
              <a:ext uri="{FF2B5EF4-FFF2-40B4-BE49-F238E27FC236}">
                <a16:creationId xmlns:a16="http://schemas.microsoft.com/office/drawing/2014/main" id="{1E2A9F3E-D6D0-D723-A712-8F7E89B55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005" y="3077721"/>
            <a:ext cx="2088232" cy="1365092"/>
          </a:xfrm>
          <a:prstGeom prst="rect">
            <a:avLst/>
          </a:prstGeom>
        </p:spPr>
      </p:pic>
      <p:pic>
        <p:nvPicPr>
          <p:cNvPr id="6" name="zxc205.jpg" descr="id:2147494777;FounderCES">
            <a:extLst>
              <a:ext uri="{FF2B5EF4-FFF2-40B4-BE49-F238E27FC236}">
                <a16:creationId xmlns:a16="http://schemas.microsoft.com/office/drawing/2014/main" id="{275B4DD9-3F26-333F-3F81-C8CFAADD5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524" y="3007276"/>
            <a:ext cx="2384254" cy="1435537"/>
          </a:xfrm>
          <a:prstGeom prst="rect">
            <a:avLst/>
          </a:prstGeom>
        </p:spPr>
      </p:pic>
      <p:pic>
        <p:nvPicPr>
          <p:cNvPr id="7" name="zxc206.jpg" descr="id:2147494784;FounderCES">
            <a:extLst>
              <a:ext uri="{FF2B5EF4-FFF2-40B4-BE49-F238E27FC236}">
                <a16:creationId xmlns:a16="http://schemas.microsoft.com/office/drawing/2014/main" id="{410106D1-16D0-53EF-AFAB-19C8A1D6A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518" y="3324508"/>
            <a:ext cx="2244705" cy="1160508"/>
          </a:xfrm>
          <a:prstGeom prst="rect">
            <a:avLst/>
          </a:prstGeom>
        </p:spPr>
      </p:pic>
      <p:pic>
        <p:nvPicPr>
          <p:cNvPr id="8" name="zxc207.jpg" descr="id:2147494791;FounderCES">
            <a:extLst>
              <a:ext uri="{FF2B5EF4-FFF2-40B4-BE49-F238E27FC236}">
                <a16:creationId xmlns:a16="http://schemas.microsoft.com/office/drawing/2014/main" id="{021B269C-CB12-9EE5-782D-C1B87E3825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1510" y="3007276"/>
            <a:ext cx="1582553" cy="151216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259079" y="4418528"/>
            <a:ext cx="93087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tabLst>
                <a:tab pos="1793875" algn="l"/>
                <a:tab pos="4211638" algn="l"/>
                <a:tab pos="6638925" algn="l"/>
                <a:tab pos="9056688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B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C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D 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8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71E4FC0-7B12-4A49-FBF9-178449EBA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892861"/>
          </a:xfrm>
        </p:spPr>
        <p:txBody>
          <a:bodyPr/>
          <a:lstStyle/>
          <a:p>
            <a:pPr marL="1793875" indent="-1793875"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warm. It’s in the south of China. It’s called “the City of Spring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There are many beautiful flowers in this city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1970088" algn="l"/>
                <a:tab pos="4308475" algn="l"/>
                <a:tab pos="6638925" algn="l"/>
                <a:tab pos="90566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1970088" algn="l"/>
                <a:tab pos="4308475" algn="l"/>
                <a:tab pos="6638925" algn="l"/>
                <a:tab pos="9056688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1793875" algn="l"/>
                <a:tab pos="4211638" algn="l"/>
                <a:tab pos="6638925" algn="l"/>
                <a:tab pos="90566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xc204.jpg" descr="id:2147494770;FounderCES">
            <a:extLst>
              <a:ext uri="{FF2B5EF4-FFF2-40B4-BE49-F238E27FC236}">
                <a16:creationId xmlns:a16="http://schemas.microsoft.com/office/drawing/2014/main" id="{1E2A9F3E-D6D0-D723-A712-8F7E89B55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005" y="2519995"/>
            <a:ext cx="2088232" cy="1365092"/>
          </a:xfrm>
          <a:prstGeom prst="rect">
            <a:avLst/>
          </a:prstGeom>
        </p:spPr>
      </p:pic>
      <p:pic>
        <p:nvPicPr>
          <p:cNvPr id="4" name="zxc205.jpg" descr="id:2147494777;FounderCES">
            <a:extLst>
              <a:ext uri="{FF2B5EF4-FFF2-40B4-BE49-F238E27FC236}">
                <a16:creationId xmlns:a16="http://schemas.microsoft.com/office/drawing/2014/main" id="{275B4DD9-3F26-333F-3F81-C8CFAADD5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524" y="2449550"/>
            <a:ext cx="2384254" cy="1435537"/>
          </a:xfrm>
          <a:prstGeom prst="rect">
            <a:avLst/>
          </a:prstGeom>
        </p:spPr>
      </p:pic>
      <p:pic>
        <p:nvPicPr>
          <p:cNvPr id="5" name="zxc206.jpg" descr="id:2147494784;FounderCES">
            <a:extLst>
              <a:ext uri="{FF2B5EF4-FFF2-40B4-BE49-F238E27FC236}">
                <a16:creationId xmlns:a16="http://schemas.microsoft.com/office/drawing/2014/main" id="{410106D1-16D0-53EF-AFAB-19C8A1D6A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518" y="2766782"/>
            <a:ext cx="2244705" cy="1160508"/>
          </a:xfrm>
          <a:prstGeom prst="rect">
            <a:avLst/>
          </a:prstGeom>
        </p:spPr>
      </p:pic>
      <p:pic>
        <p:nvPicPr>
          <p:cNvPr id="6" name="zxc207.jpg" descr="id:2147494791;FounderCES">
            <a:extLst>
              <a:ext uri="{FF2B5EF4-FFF2-40B4-BE49-F238E27FC236}">
                <a16:creationId xmlns:a16="http://schemas.microsoft.com/office/drawing/2014/main" id="{021B269C-CB12-9EE5-782D-C1B87E3825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1510" y="2449550"/>
            <a:ext cx="1582553" cy="1512168"/>
          </a:xfrm>
          <a:prstGeom prst="rect">
            <a:avLst/>
          </a:prstGeom>
        </p:spPr>
      </p:pic>
      <p:sp>
        <p:nvSpPr>
          <p:cNvPr id="19" name="内容占位符 18">
            <a:extLst>
              <a:ext uri="{FF2B5EF4-FFF2-40B4-BE49-F238E27FC236}">
                <a16:creationId xmlns:a16="http://schemas.microsoft.com/office/drawing/2014/main" id="{CF3ED974-C586-89B3-D7FC-B342284570D3}"/>
              </a:ext>
            </a:extLst>
          </p:cNvPr>
          <p:cNvSpPr txBox="1">
            <a:spLocks/>
          </p:cNvSpPr>
          <p:nvPr/>
        </p:nvSpPr>
        <p:spPr bwMode="auto">
          <a:xfrm>
            <a:off x="586022" y="4702871"/>
            <a:ext cx="11243537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它总是很温暖。它在中国的南部。它被称为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春城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。在这个城市里有许多美丽的花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AEEC010-4664-E2A9-6482-9772385C5C5B}"/>
              </a:ext>
            </a:extLst>
          </p:cNvPr>
          <p:cNvSpPr txBox="1"/>
          <p:nvPr/>
        </p:nvSpPr>
        <p:spPr>
          <a:xfrm>
            <a:off x="982638" y="964326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59079" y="3860802"/>
            <a:ext cx="93087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tabLst>
                <a:tab pos="1793875" algn="l"/>
                <a:tab pos="4211638" algn="l"/>
                <a:tab pos="6638925" algn="l"/>
                <a:tab pos="9056688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B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C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D 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83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5F20108-A347-EBCD-F9AF-3251DF9B7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6132"/>
            <a:ext cx="11485848" cy="4507644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从方框中选择合适的句子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Sam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Hey, Mike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AEEF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the shop. I want to buy a birthday present for my mum. </a:t>
            </a:r>
            <a:r>
              <a:rPr lang="en-US" altLang="zh-CN" sz="2600" spc="-1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spc="-1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pc="-100">
                <a:ea typeface="宋体" panose="02010600030101010101" pitchFamily="2" charset="-122"/>
                <a:cs typeface="Times New Roman" panose="02020603050405020304" pitchFamily="18" charset="0"/>
              </a:rPr>
              <a:t> ______  </a:t>
            </a:r>
            <a:r>
              <a:rPr lang="zh-CN" altLang="zh-CN" sz="2600" u="sng" spc="-1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71F6A84-41DC-60DC-5BE2-37F1255A96C4}"/>
              </a:ext>
            </a:extLst>
          </p:cNvPr>
          <p:cNvSpPr txBox="1"/>
          <p:nvPr/>
        </p:nvSpPr>
        <p:spPr>
          <a:xfrm>
            <a:off x="3926966" y="3567613"/>
            <a:ext cx="504056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A</a:t>
            </a:r>
            <a:endParaRPr lang="zh-CN" altLang="en-US" sz="260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32134F8-873B-F0A2-C273-96E5198BB10C}"/>
              </a:ext>
            </a:extLst>
          </p:cNvPr>
          <p:cNvSpPr txBox="1"/>
          <p:nvPr/>
        </p:nvSpPr>
        <p:spPr>
          <a:xfrm>
            <a:off x="360854" y="4112504"/>
            <a:ext cx="11485848" cy="586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40000"/>
              </a:lnSpc>
            </a:pPr>
            <a:r>
              <a:rPr lang="zh-CN" altLang="zh-CN" sz="2600" b="1" spc="-100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根据下一句</a:t>
            </a:r>
            <a:r>
              <a:rPr lang="en-US" altLang="zh-CN" sz="2600" b="1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pc="-100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我准备去商店</a:t>
            </a:r>
            <a:r>
              <a:rPr lang="en-US" altLang="zh-CN" sz="2600" b="1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pc="-100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可知，上一句应问</a:t>
            </a:r>
            <a:r>
              <a:rPr lang="en-US" altLang="zh-CN" sz="2600" b="1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pc="-100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你要去哪里</a:t>
            </a:r>
            <a:r>
              <a:rPr lang="en-US" altLang="zh-CN" sz="2600" b="1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pc="-100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 spc="-100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pc="-100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spc="-100">
              <a:solidFill>
                <a:srgbClr val="000000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内容占位符 20">
            <a:extLst>
              <a:ext uri="{FF2B5EF4-FFF2-40B4-BE49-F238E27FC236}">
                <a16:creationId xmlns:a16="http://schemas.microsoft.com/office/drawing/2014/main" id="{21B65602-52EC-DB30-CC58-620EEEAE1DA1}"/>
              </a:ext>
            </a:extLst>
          </p:cNvPr>
          <p:cNvSpPr txBox="1">
            <a:spLocks/>
          </p:cNvSpPr>
          <p:nvPr/>
        </p:nvSpPr>
        <p:spPr bwMode="auto">
          <a:xfrm>
            <a:off x="360854" y="5221200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根据上一句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我想给我妈妈买一个生日礼物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可知，下一句应问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你有什么建议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B6D5818-5B32-7DEE-C3C2-2B301B4C4690}"/>
              </a:ext>
            </a:extLst>
          </p:cNvPr>
          <p:cNvSpPr txBox="1"/>
          <p:nvPr/>
        </p:nvSpPr>
        <p:spPr>
          <a:xfrm>
            <a:off x="10407686" y="4673976"/>
            <a:ext cx="458424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cs typeface="Times New Roman" panose="02020603050405020304" pitchFamily="18" charset="0"/>
              </a:rPr>
              <a:t>C</a:t>
            </a:r>
            <a:endParaRPr lang="zh-CN" altLang="en-US" sz="2600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8A25F063-F191-AF3B-F608-D15A3E240329}"/>
              </a:ext>
            </a:extLst>
          </p:cNvPr>
          <p:cNvSpPr txBox="1">
            <a:spLocks/>
          </p:cNvSpPr>
          <p:nvPr/>
        </p:nvSpPr>
        <p:spPr bwMode="auto">
          <a:xfrm>
            <a:off x="360854" y="1358042"/>
            <a:ext cx="11485848" cy="171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5850890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Where are you going?	B. What about a scarf?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585089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What do you suggest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	D. But what kind of gloves?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585089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Why don’t you give her gloves?	F. How about this kind?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58BD77F-6B33-CD24-2751-A2C7639CFE26}"/>
              </a:ext>
            </a:extLst>
          </p:cNvPr>
          <p:cNvSpPr/>
          <p:nvPr/>
        </p:nvSpPr>
        <p:spPr bwMode="auto">
          <a:xfrm>
            <a:off x="377997" y="1390813"/>
            <a:ext cx="11434419" cy="164995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457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21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E8087-B549-0AF7-4FF3-2EFFD0537E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94B9A70-1FD3-D80D-70B4-F90152BB5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600337"/>
            <a:ext cx="11485848" cy="2267031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ea typeface="宋体" panose="02010600030101010101" pitchFamily="2" charset="-122"/>
                <a:cs typeface="Times New Roman" panose="02020603050405020304" pitchFamily="18" charset="0"/>
              </a:rPr>
              <a:t> ______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got one. I bought one for her last birthday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a driver, isn’t she?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内容占位符 21">
            <a:extLst>
              <a:ext uri="{FF2B5EF4-FFF2-40B4-BE49-F238E27FC236}">
                <a16:creationId xmlns:a16="http://schemas.microsoft.com/office/drawing/2014/main" id="{2CBC2DC1-68BB-0FC6-B421-D9162A6AD7C3}"/>
              </a:ext>
            </a:extLst>
          </p:cNvPr>
          <p:cNvSpPr txBox="1">
            <a:spLocks/>
          </p:cNvSpPr>
          <p:nvPr/>
        </p:nvSpPr>
        <p:spPr bwMode="auto">
          <a:xfrm>
            <a:off x="360854" y="3189472"/>
            <a:ext cx="11485848" cy="58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根据下一句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她有一条了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可知，上一句应问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一条围巾怎么样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DCD9519-093B-EFA9-A6C4-D7BF730D484A}"/>
              </a:ext>
            </a:extLst>
          </p:cNvPr>
          <p:cNvSpPr txBox="1"/>
          <p:nvPr/>
        </p:nvSpPr>
        <p:spPr>
          <a:xfrm>
            <a:off x="2215918" y="2627769"/>
            <a:ext cx="504056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cs typeface="Times New Roman" panose="02020603050405020304" pitchFamily="18" charset="0"/>
              </a:rPr>
              <a:t>B</a:t>
            </a:r>
            <a:endParaRPr lang="zh-CN" altLang="en-US" sz="2600"/>
          </a:p>
        </p:txBody>
      </p:sp>
      <p:sp>
        <p:nvSpPr>
          <p:cNvPr id="23" name="内容占位符 22">
            <a:extLst>
              <a:ext uri="{FF2B5EF4-FFF2-40B4-BE49-F238E27FC236}">
                <a16:creationId xmlns:a16="http://schemas.microsoft.com/office/drawing/2014/main" id="{BDDCD72D-049C-D039-C16C-A4621FC68882}"/>
              </a:ext>
            </a:extLst>
          </p:cNvPr>
          <p:cNvSpPr txBox="1">
            <a:spLocks/>
          </p:cNvSpPr>
          <p:nvPr/>
        </p:nvSpPr>
        <p:spPr bwMode="auto">
          <a:xfrm>
            <a:off x="360854" y="4802556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根据下一句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她是一名司机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可知，上一句应问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为什么不送她一副手套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4F1110F-DB5D-D468-10A5-E8C001198095}"/>
              </a:ext>
            </a:extLst>
          </p:cNvPr>
          <p:cNvSpPr txBox="1"/>
          <p:nvPr/>
        </p:nvSpPr>
        <p:spPr>
          <a:xfrm>
            <a:off x="2151910" y="4266809"/>
            <a:ext cx="504056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cs typeface="Times New Roman" panose="02020603050405020304" pitchFamily="18" charset="0"/>
              </a:rPr>
              <a:t>E</a:t>
            </a:r>
            <a:endParaRPr lang="zh-CN" altLang="en-US" sz="2600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91B2F7D9-468C-2D6C-7E25-6E0AD4F743E1}"/>
              </a:ext>
            </a:extLst>
          </p:cNvPr>
          <p:cNvSpPr txBox="1">
            <a:spLocks/>
          </p:cNvSpPr>
          <p:nvPr/>
        </p:nvSpPr>
        <p:spPr bwMode="auto">
          <a:xfrm>
            <a:off x="360854" y="925865"/>
            <a:ext cx="11485848" cy="171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5850890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Where are you going?	B. What about a scarf?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585089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What do you suggest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	D. But what kind of gloves?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585089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Why don’t you give her gloves?	F. How about this kind?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77EDB01A-89FC-1ACD-2A01-4BBE12CDCDD4}"/>
              </a:ext>
            </a:extLst>
          </p:cNvPr>
          <p:cNvSpPr/>
          <p:nvPr/>
        </p:nvSpPr>
        <p:spPr bwMode="auto">
          <a:xfrm>
            <a:off x="377997" y="958636"/>
            <a:ext cx="11434419" cy="164995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13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" grpId="0"/>
      <p:bldP spid="2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76D297B-C897-F9AE-90A4-E3BAD3A49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433837"/>
            <a:ext cx="11485848" cy="3947491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Yeah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a good idea. 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ea typeface="宋体" panose="02010600030101010101" pitchFamily="2" charset="-122"/>
                <a:cs typeface="Times New Roman" panose="02020603050405020304" pitchFamily="18" charset="0"/>
              </a:rPr>
              <a:t> _______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soft and warm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agree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 so much, Sam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my pleasure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内容占位符 24">
            <a:extLst>
              <a:ext uri="{FF2B5EF4-FFF2-40B4-BE49-F238E27FC236}">
                <a16:creationId xmlns:a16="http://schemas.microsoft.com/office/drawing/2014/main" id="{9A048A94-2C28-DFFD-61FF-45616D33F097}"/>
              </a:ext>
            </a:extLst>
          </p:cNvPr>
          <p:cNvSpPr txBox="1">
            <a:spLocks/>
          </p:cNvSpPr>
          <p:nvPr/>
        </p:nvSpPr>
        <p:spPr bwMode="auto">
          <a:xfrm>
            <a:off x="326568" y="3028189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它们是柔软且暖和的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可知，这里应问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选什么种类的手套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内容占位符 25">
            <a:extLst>
              <a:ext uri="{FF2B5EF4-FFF2-40B4-BE49-F238E27FC236}">
                <a16:creationId xmlns:a16="http://schemas.microsoft.com/office/drawing/2014/main" id="{C474AC90-5244-DE56-A525-9EEB25E4C433}"/>
              </a:ext>
            </a:extLst>
          </p:cNvPr>
          <p:cNvSpPr txBox="1">
            <a:spLocks/>
          </p:cNvSpPr>
          <p:nvPr/>
        </p:nvSpPr>
        <p:spPr bwMode="auto">
          <a:xfrm>
            <a:off x="360854" y="4666085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根据下一句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它们这么柔软和暖和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可知，上一句应问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这一种怎么样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B177A27-47F4-A92D-F488-5DE002A42EC6}"/>
              </a:ext>
            </a:extLst>
          </p:cNvPr>
          <p:cNvSpPr txBox="1"/>
          <p:nvPr/>
        </p:nvSpPr>
        <p:spPr>
          <a:xfrm>
            <a:off x="5960334" y="2461269"/>
            <a:ext cx="432048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cs typeface="Times New Roman" panose="02020603050405020304" pitchFamily="18" charset="0"/>
              </a:rPr>
              <a:t>D</a:t>
            </a:r>
            <a:endParaRPr lang="zh-CN" altLang="en-US" sz="260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CECE1EB-02A4-498C-A3B3-000E9BE3D3F6}"/>
              </a:ext>
            </a:extLst>
          </p:cNvPr>
          <p:cNvSpPr txBox="1"/>
          <p:nvPr/>
        </p:nvSpPr>
        <p:spPr>
          <a:xfrm>
            <a:off x="2195078" y="4090021"/>
            <a:ext cx="576064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cs typeface="Times New Roman" panose="02020603050405020304" pitchFamily="18" charset="0"/>
              </a:rPr>
              <a:t>F</a:t>
            </a:r>
            <a:endParaRPr lang="zh-CN" altLang="en-US" sz="2600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5676BA61-C083-BCF5-8D30-FEC8D7C3F65D}"/>
              </a:ext>
            </a:extLst>
          </p:cNvPr>
          <p:cNvSpPr txBox="1">
            <a:spLocks/>
          </p:cNvSpPr>
          <p:nvPr/>
        </p:nvSpPr>
        <p:spPr bwMode="auto">
          <a:xfrm>
            <a:off x="360854" y="764704"/>
            <a:ext cx="11485848" cy="171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5850890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Where are you going?	B. What about a scarf?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585089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What do you suggest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	D. But what kind of gloves?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585089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Why don’t you give her gloves?	F. How about this kind?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94C7D3C-8787-41A1-775C-943939832E1F}"/>
              </a:ext>
            </a:extLst>
          </p:cNvPr>
          <p:cNvSpPr/>
          <p:nvPr/>
        </p:nvSpPr>
        <p:spPr bwMode="auto">
          <a:xfrm>
            <a:off x="377997" y="797475"/>
            <a:ext cx="11434419" cy="164995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2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927482"/>
            <a:ext cx="11485848" cy="397031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725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Sunday. Pat is in the living room. Pat says, “I want to see the world. I want to visit Mexico. I want to see penguins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企鹅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in the Antarctic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南极洲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But most of all, I want to go to Africa. Africa is fantastic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I like African animals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I want to see zebras so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+mn-ea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Mum says, “Well, you can’t go to Africa today. But you can draw some pictures of Africa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+mn-ea"/>
              </a:rPr>
              <a:t>”</a:t>
            </a:r>
            <a:endParaRPr lang="zh-CN" altLang="en-US">
              <a:latin typeface="+mn-ea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3984"/>
            <a:ext cx="9478768" cy="7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0D0BF9D-8035-871D-EEB4-50CD944DD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 says, “That’s a good idea. I’m starting right away.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afternoon, Pat finishes several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 of African animals. Pat says, “Mum, I’ve drawn a lion, a tiger, a cheetah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猎豹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zebra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says, “Wonderful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see. This is my favourite, the cheetah. Let’s send it to the art competition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E223490-BAE8-B20B-0881-565F37C25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28016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 wants to go to Africa most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 can go to Africa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E5DC993-B7C7-521D-D12E-35157EBA121B}"/>
              </a:ext>
            </a:extLst>
          </p:cNvPr>
          <p:cNvSpPr txBox="1"/>
          <p:nvPr/>
        </p:nvSpPr>
        <p:spPr>
          <a:xfrm>
            <a:off x="982638" y="1556792"/>
            <a:ext cx="5760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E3C2DC01-6F4D-DC05-3485-D73B4CFC8C04}"/>
              </a:ext>
            </a:extLst>
          </p:cNvPr>
          <p:cNvSpPr txBox="1">
            <a:spLocks/>
          </p:cNvSpPr>
          <p:nvPr/>
        </p:nvSpPr>
        <p:spPr bwMode="auto">
          <a:xfrm>
            <a:off x="586022" y="2069640"/>
            <a:ext cx="11260680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most of all, I want to go to Africa.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最想去非洲，故填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E4A49830-17F3-BD67-B89A-96861F7C8220}"/>
              </a:ext>
            </a:extLst>
          </p:cNvPr>
          <p:cNvSpPr txBox="1">
            <a:spLocks/>
          </p:cNvSpPr>
          <p:nvPr/>
        </p:nvSpPr>
        <p:spPr bwMode="auto">
          <a:xfrm>
            <a:off x="586022" y="3998031"/>
            <a:ext cx="11260680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you can’t go to Africa today.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不能今天去非洲，故填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73B82F9-31EB-66F1-40CE-527EE1F0DD7C}"/>
              </a:ext>
            </a:extLst>
          </p:cNvPr>
          <p:cNvSpPr txBox="1"/>
          <p:nvPr/>
        </p:nvSpPr>
        <p:spPr>
          <a:xfrm>
            <a:off x="982638" y="3457030"/>
            <a:ext cx="5760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83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3928"/>
            <a:ext cx="11485848" cy="586571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692696"/>
            <a:ext cx="10558888" cy="782301"/>
          </a:xfrm>
          <a:prstGeom prst="rect">
            <a:avLst/>
          </a:prstGeom>
        </p:spPr>
      </p:pic>
      <p:sp>
        <p:nvSpPr>
          <p:cNvPr id="5" name="内容占位符 1">
            <a:extLst>
              <a:ext uri="{FF2B5EF4-FFF2-40B4-BE49-F238E27FC236}">
                <a16:creationId xmlns:a16="http://schemas.microsoft.com/office/drawing/2014/main" id="{2DFEE22E-429A-F04E-D4A1-76DAC4C2C60B}"/>
              </a:ext>
            </a:extLst>
          </p:cNvPr>
          <p:cNvSpPr txBox="1">
            <a:spLocks/>
          </p:cNvSpPr>
          <p:nvPr/>
        </p:nvSpPr>
        <p:spPr bwMode="auto">
          <a:xfrm>
            <a:off x="360854" y="2034560"/>
            <a:ext cx="11485848" cy="2831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My father wants to visit the Huangshan Mountain.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My mother goes shopping on Monday.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My family is going to fly to Beijing.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There is a lake in the park.It’s beautiful.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I want to drink orange juice.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d81.jpg" descr="id:2147494742;FounderCES">
            <a:extLst>
              <a:ext uri="{FF2B5EF4-FFF2-40B4-BE49-F238E27FC236}">
                <a16:creationId xmlns:a16="http://schemas.microsoft.com/office/drawing/2014/main" id="{F41BF5B8-C9D0-A3F6-0BBF-E08C55DDB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33" y="4869160"/>
            <a:ext cx="10847333" cy="173879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9F586C4-A789-2CBD-6368-3336E6CEA28E}"/>
              </a:ext>
            </a:extLst>
          </p:cNvPr>
          <p:cNvSpPr txBox="1"/>
          <p:nvPr/>
        </p:nvSpPr>
        <p:spPr>
          <a:xfrm>
            <a:off x="1423478" y="6120338"/>
            <a:ext cx="423256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3</a:t>
            </a:r>
            <a:endParaRPr lang="zh-CN" altLang="en-US" sz="260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1F4DF26-A1F7-B9F7-4FD1-32DFE309F48C}"/>
              </a:ext>
            </a:extLst>
          </p:cNvPr>
          <p:cNvSpPr txBox="1"/>
          <p:nvPr/>
        </p:nvSpPr>
        <p:spPr>
          <a:xfrm>
            <a:off x="3854518" y="6120338"/>
            <a:ext cx="423256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4</a:t>
            </a:r>
            <a:endParaRPr lang="zh-CN" altLang="en-US" sz="260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0DE01EA-C050-7DAA-9378-82ECE012B6C7}"/>
              </a:ext>
            </a:extLst>
          </p:cNvPr>
          <p:cNvSpPr txBox="1"/>
          <p:nvPr/>
        </p:nvSpPr>
        <p:spPr>
          <a:xfrm>
            <a:off x="6178095" y="6110842"/>
            <a:ext cx="423256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1</a:t>
            </a:r>
            <a:endParaRPr lang="zh-CN" altLang="en-US" sz="260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83448B0-B45A-B9A1-0F30-50B1A95B2160}"/>
              </a:ext>
            </a:extLst>
          </p:cNvPr>
          <p:cNvSpPr txBox="1"/>
          <p:nvPr/>
        </p:nvSpPr>
        <p:spPr>
          <a:xfrm>
            <a:off x="8424868" y="6121575"/>
            <a:ext cx="426004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5</a:t>
            </a:r>
            <a:endParaRPr lang="zh-CN" altLang="en-US" sz="260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A904C4A-DD94-079C-D5BF-89509B752346}"/>
              </a:ext>
            </a:extLst>
          </p:cNvPr>
          <p:cNvSpPr txBox="1"/>
          <p:nvPr/>
        </p:nvSpPr>
        <p:spPr>
          <a:xfrm>
            <a:off x="10749005" y="6114378"/>
            <a:ext cx="505661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2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1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56FC03B-44DD-92F8-781F-05C0363A7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47272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Pat’s mum draws some pictures of African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 draws a lion, a tiger, a cheetah and a zebra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C7993EC-98B1-7E58-75A3-022495E8B1F4}"/>
              </a:ext>
            </a:extLst>
          </p:cNvPr>
          <p:cNvSpPr txBox="1">
            <a:spLocks/>
          </p:cNvSpPr>
          <p:nvPr/>
        </p:nvSpPr>
        <p:spPr bwMode="auto">
          <a:xfrm>
            <a:off x="586022" y="2073071"/>
            <a:ext cx="11243537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you can draw some pictures of Africa.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可以画一些非洲的图画，故填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EEB92C8-BE19-772F-ED86-AA7F1F766AC2}"/>
              </a:ext>
            </a:extLst>
          </p:cNvPr>
          <p:cNvSpPr txBox="1"/>
          <p:nvPr/>
        </p:nvSpPr>
        <p:spPr>
          <a:xfrm>
            <a:off x="1007342" y="1558643"/>
            <a:ext cx="4793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endParaRPr lang="zh-CN" altLang="en-US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0FEF960B-70CA-9EDE-13BE-FC3970CF0C11}"/>
              </a:ext>
            </a:extLst>
          </p:cNvPr>
          <p:cNvSpPr txBox="1">
            <a:spLocks/>
          </p:cNvSpPr>
          <p:nvPr/>
        </p:nvSpPr>
        <p:spPr bwMode="auto">
          <a:xfrm>
            <a:off x="586022" y="3998031"/>
            <a:ext cx="11260680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“I’ve drawn a lion, a tiger, a cheetah and a zebra.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画了一匹狮子、一只老虎、一只猎豹和一只斑马，故填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9F251FF-0FD6-2AC0-C9E9-66381FCA336A}"/>
              </a:ext>
            </a:extLst>
          </p:cNvPr>
          <p:cNvSpPr txBox="1"/>
          <p:nvPr/>
        </p:nvSpPr>
        <p:spPr>
          <a:xfrm>
            <a:off x="968966" y="3490868"/>
            <a:ext cx="5897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44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315EAC11-E606-444F-F6EC-3042B35706EB}"/>
              </a:ext>
            </a:extLst>
          </p:cNvPr>
          <p:cNvSpPr/>
          <p:nvPr/>
        </p:nvSpPr>
        <p:spPr bwMode="auto">
          <a:xfrm>
            <a:off x="360853" y="1356008"/>
            <a:ext cx="11468706" cy="4521264"/>
          </a:xfrm>
          <a:prstGeom prst="rect">
            <a:avLst/>
          </a:prstGeom>
          <a:solidFill>
            <a:srgbClr val="E8F6FD"/>
          </a:solidFill>
          <a:ln w="19050" algn="ctr">
            <a:solidFill>
              <a:schemeClr val="bg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070ACE5-4CDA-7E0E-202A-551CBE63E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51" y="1336956"/>
            <a:ext cx="1944216" cy="590173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F83108F-4144-89DE-0308-7A46551DF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3" y="1925976"/>
            <a:ext cx="11485848" cy="3888500"/>
          </a:xfrm>
        </p:spPr>
        <p:txBody>
          <a:bodyPr/>
          <a:lstStyle/>
          <a:p>
            <a:pPr algn="ctr" hangingPunct="0"/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判断正误题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细节捕捉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需准确匹配人物、国家与行为。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骑自行车戴头盔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戴反光臂章。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逻辑推理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通过因果关系判断。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题中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不能靠近大车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司机看不见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的关联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排除干扰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注意题干中的绝对词。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66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73666"/>
            <a:ext cx="11485848" cy="332398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从方框中选择合适的介词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bird is flying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flags from all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6602DBE8-65E2-0BBB-BCD0-41ADFEA629D4}"/>
              </a:ext>
            </a:extLst>
          </p:cNvPr>
          <p:cNvSpPr/>
          <p:nvPr/>
        </p:nvSpPr>
        <p:spPr bwMode="auto">
          <a:xfrm>
            <a:off x="3862958" y="2250514"/>
            <a:ext cx="4464496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BCB53EE-9A35-A7FE-3460-D0166F30BBAD}"/>
              </a:ext>
            </a:extLst>
          </p:cNvPr>
          <p:cNvSpPr txBox="1"/>
          <p:nvPr/>
        </p:nvSpPr>
        <p:spPr>
          <a:xfrm>
            <a:off x="369646" y="3402660"/>
            <a:ext cx="6093068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to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飞往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93A1EDE-E6DA-FA12-5CED-43780068D5C8}"/>
              </a:ext>
            </a:extLst>
          </p:cNvPr>
          <p:cNvSpPr txBox="1"/>
          <p:nvPr/>
        </p:nvSpPr>
        <p:spPr>
          <a:xfrm>
            <a:off x="4092575" y="4126061"/>
            <a:ext cx="13545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around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3C64293-F600-ACE3-6FBF-5578ACF3F2D1}"/>
              </a:ext>
            </a:extLst>
          </p:cNvPr>
          <p:cNvSpPr txBox="1"/>
          <p:nvPr/>
        </p:nvSpPr>
        <p:spPr>
          <a:xfrm>
            <a:off x="369646" y="4644362"/>
            <a:ext cx="10406080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around the world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全世界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31975" y="2886647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to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888500"/>
          </a:xfrm>
        </p:spPr>
        <p:txBody>
          <a:bodyPr/>
          <a:lstStyle/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lots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 lakes in Guilin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got a friend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went to Shanghai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968E3A48-497E-6593-A604-46027BA35426}"/>
              </a:ext>
            </a:extLst>
          </p:cNvPr>
          <p:cNvSpPr/>
          <p:nvPr/>
        </p:nvSpPr>
        <p:spPr bwMode="auto">
          <a:xfrm>
            <a:off x="3862958" y="1304908"/>
            <a:ext cx="4464496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7BBCC7C-755B-8CC0-39D5-268B6A97B00D}"/>
              </a:ext>
            </a:extLst>
          </p:cNvPr>
          <p:cNvSpPr txBox="1"/>
          <p:nvPr/>
        </p:nvSpPr>
        <p:spPr>
          <a:xfrm>
            <a:off x="3021503" y="1905891"/>
            <a:ext cx="6093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A9FCBF5-2D07-9D23-D1B3-99D768A52699}"/>
              </a:ext>
            </a:extLst>
          </p:cNvPr>
          <p:cNvSpPr txBox="1"/>
          <p:nvPr/>
        </p:nvSpPr>
        <p:spPr>
          <a:xfrm>
            <a:off x="379459" y="2443012"/>
            <a:ext cx="6093068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097F45E-A8A5-EC65-6E4A-288B28CD9577}"/>
              </a:ext>
            </a:extLst>
          </p:cNvPr>
          <p:cNvSpPr txBox="1"/>
          <p:nvPr/>
        </p:nvSpPr>
        <p:spPr>
          <a:xfrm>
            <a:off x="3546878" y="3196785"/>
            <a:ext cx="9361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from</a:t>
            </a:r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4629B65-F437-4E47-F65B-EF260DCD7D99}"/>
              </a:ext>
            </a:extLst>
          </p:cNvPr>
          <p:cNvSpPr txBox="1"/>
          <p:nvPr/>
        </p:nvSpPr>
        <p:spPr>
          <a:xfrm>
            <a:off x="4078982" y="4485827"/>
            <a:ext cx="9281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1ED1133-DA84-6F80-7152-E7D22B09CEF5}"/>
              </a:ext>
            </a:extLst>
          </p:cNvPr>
          <p:cNvSpPr txBox="1"/>
          <p:nvPr/>
        </p:nvSpPr>
        <p:spPr>
          <a:xfrm>
            <a:off x="357332" y="3714662"/>
            <a:ext cx="7178033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sp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来自某地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CD1C336-F4EF-2DDD-BE97-22C71C80B73F}"/>
              </a:ext>
            </a:extLst>
          </p:cNvPr>
          <p:cNvSpPr txBox="1"/>
          <p:nvPr/>
        </p:nvSpPr>
        <p:spPr>
          <a:xfrm>
            <a:off x="379458" y="4943240"/>
            <a:ext cx="9172131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sb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和某人一起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3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68635"/>
            <a:ext cx="11485848" cy="195386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we should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all these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go	B. went	C. going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710984"/>
            <a:ext cx="7222905" cy="76758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0F075168-CA71-FAEB-B691-CB361EB697BF}"/>
              </a:ext>
            </a:extLst>
          </p:cNvPr>
          <p:cNvSpPr txBox="1"/>
          <p:nvPr/>
        </p:nvSpPr>
        <p:spPr>
          <a:xfrm>
            <a:off x="960939" y="2313233"/>
            <a:ext cx="5977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F3C4B2BE-902E-9EC6-771D-8CCC8A88B7DE}"/>
              </a:ext>
            </a:extLst>
          </p:cNvPr>
          <p:cNvSpPr txBox="1">
            <a:spLocks/>
          </p:cNvSpPr>
          <p:nvPr/>
        </p:nvSpPr>
        <p:spPr bwMode="auto">
          <a:xfrm>
            <a:off x="586022" y="3493427"/>
            <a:ext cx="7669424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是情态动词，后接动词原形，故选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 txBox="1">
            <a:spLocks/>
          </p:cNvSpPr>
          <p:nvPr/>
        </p:nvSpPr>
        <p:spPr bwMode="auto">
          <a:xfrm>
            <a:off x="360854" y="409763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a beautiful lake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B. has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C. has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6E57C2A1-5F24-62F0-95C6-BE7B7A30E001}"/>
              </a:ext>
            </a:extLst>
          </p:cNvPr>
          <p:cNvSpPr txBox="1">
            <a:spLocks/>
          </p:cNvSpPr>
          <p:nvPr/>
        </p:nvSpPr>
        <p:spPr bwMode="auto">
          <a:xfrm>
            <a:off x="586022" y="5339944"/>
            <a:ext cx="11243537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是第三人称单数，后面的谓语动词也应该用第三人称单数形式，排除选项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在昆明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A725609-6B23-7C80-034F-FF963E25131C}"/>
              </a:ext>
            </a:extLst>
          </p:cNvPr>
          <p:cNvSpPr txBox="1"/>
          <p:nvPr/>
        </p:nvSpPr>
        <p:spPr>
          <a:xfrm>
            <a:off x="956262" y="4217623"/>
            <a:ext cx="5304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56008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flying of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fly to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flying to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A211452D-EC47-6938-075C-D52096BAB067}"/>
              </a:ext>
            </a:extLst>
          </p:cNvPr>
          <p:cNvSpPr txBox="1">
            <a:spLocks/>
          </p:cNvSpPr>
          <p:nvPr/>
        </p:nvSpPr>
        <p:spPr bwMode="auto">
          <a:xfrm>
            <a:off x="586022" y="3926023"/>
            <a:ext cx="11243537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可知，本句是现在进行时，结构为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doing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＋其他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to sp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飞往某地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4A16625-2A98-1455-A742-F42935FB1B90}"/>
              </a:ext>
            </a:extLst>
          </p:cNvPr>
          <p:cNvSpPr txBox="1"/>
          <p:nvPr/>
        </p:nvSpPr>
        <p:spPr>
          <a:xfrm>
            <a:off x="954590" y="1467200"/>
            <a:ext cx="460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246530"/>
          </a:xfrm>
        </p:spPr>
        <p:txBody>
          <a:bodyPr/>
          <a:lstStyle/>
          <a:p>
            <a:pPr marL="1793875" indent="-1793875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go on holiday?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to 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Where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When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D43A5AEC-388D-2D60-9B96-6369EBE30995}"/>
              </a:ext>
            </a:extLst>
          </p:cNvPr>
          <p:cNvSpPr txBox="1">
            <a:spLocks/>
          </p:cNvSpPr>
          <p:nvPr/>
        </p:nvSpPr>
        <p:spPr bwMode="auto">
          <a:xfrm>
            <a:off x="586022" y="4286063"/>
            <a:ext cx="11260680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根据答语可知，问句询问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假期你想去哪儿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，询问地点用特殊疑问词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FDA76E3-EDC6-2C54-C050-2429119C1E39}"/>
              </a:ext>
            </a:extLst>
          </p:cNvPr>
          <p:cNvSpPr txBox="1"/>
          <p:nvPr/>
        </p:nvSpPr>
        <p:spPr>
          <a:xfrm>
            <a:off x="956262" y="1259968"/>
            <a:ext cx="6024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53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go to Hong Kong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want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wants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will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8">
            <a:extLst>
              <a:ext uri="{FF2B5EF4-FFF2-40B4-BE49-F238E27FC236}">
                <a16:creationId xmlns:a16="http://schemas.microsoft.com/office/drawing/2014/main" id="{BB03E8FE-15D0-FDA3-96B4-0B9C313AB219}"/>
              </a:ext>
            </a:extLst>
          </p:cNvPr>
          <p:cNvSpPr txBox="1">
            <a:spLocks/>
          </p:cNvSpPr>
          <p:nvPr/>
        </p:nvSpPr>
        <p:spPr bwMode="auto">
          <a:xfrm>
            <a:off x="586022" y="3639732"/>
            <a:ext cx="11243537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我妈妈想去香港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do sth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想要做某事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是第三人称单数，谓语动词应用第三人称单数形式，故选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B1B306B-1F85-CBB2-FF25-C3B4E394BC10}"/>
              </a:ext>
            </a:extLst>
          </p:cNvPr>
          <p:cNvSpPr txBox="1"/>
          <p:nvPr/>
        </p:nvSpPr>
        <p:spPr>
          <a:xfrm>
            <a:off x="982638" y="1260777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71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mountains and lakes in Guilin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have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1">
            <a:extLst>
              <a:ext uri="{FF2B5EF4-FFF2-40B4-BE49-F238E27FC236}">
                <a16:creationId xmlns:a16="http://schemas.microsoft.com/office/drawing/2014/main" id="{E012F5B0-A953-7291-D37D-2F161E13F4EB}"/>
              </a:ext>
            </a:extLst>
          </p:cNvPr>
          <p:cNvSpPr txBox="1">
            <a:spLocks/>
          </p:cNvSpPr>
          <p:nvPr/>
        </p:nvSpPr>
        <p:spPr bwMode="auto">
          <a:xfrm>
            <a:off x="586022" y="3637991"/>
            <a:ext cx="11243537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句型遵循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就近原则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动词的形式与距离其最近的名词单复数形式一致，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B41C109-E865-47C2-EB6C-1F3FD74616F1}"/>
              </a:ext>
            </a:extLst>
          </p:cNvPr>
          <p:cNvSpPr txBox="1"/>
          <p:nvPr/>
        </p:nvSpPr>
        <p:spPr>
          <a:xfrm>
            <a:off x="965054" y="1259968"/>
            <a:ext cx="5936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18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1846</Words>
  <Application>Microsoft Office PowerPoint</Application>
  <PresentationFormat>自定义</PresentationFormat>
  <Paragraphs>150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368</cp:revision>
  <dcterms:created xsi:type="dcterms:W3CDTF">2020-11-06T05:24:00Z</dcterms:created>
  <dcterms:modified xsi:type="dcterms:W3CDTF">2025-06-30T09:23:11Z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